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Inter" charset="1" panose="020B0502030000000004"/>
      <p:regular r:id="rId35"/>
    </p:embeddedFont>
    <p:embeddedFont>
      <p:font typeface="Inter Bold" charset="1" panose="020B0802030000000004"/>
      <p:regular r:id="rId36"/>
    </p:embeddedFont>
    <p:embeddedFont>
      <p:font typeface="Inter Italics" charset="1" panose="020B0502030000000004"/>
      <p:regular r:id="rId37"/>
    </p:embeddedFont>
    <p:embeddedFont>
      <p:font typeface="Inter Bold Italics" charset="1" panose="020B0802030000000004"/>
      <p:regular r:id="rId38"/>
    </p:embeddedFont>
    <p:embeddedFont>
      <p:font typeface="Inter Thin" charset="1" panose="020B0A02050000000004"/>
      <p:regular r:id="rId39"/>
    </p:embeddedFont>
    <p:embeddedFont>
      <p:font typeface="Inter Thin Italics" charset="1" panose="020B0A02050000000004"/>
      <p:regular r:id="rId40"/>
    </p:embeddedFont>
    <p:embeddedFont>
      <p:font typeface="Inter Extra-Light" charset="1" panose="02000503000000020004"/>
      <p:regular r:id="rId41"/>
    </p:embeddedFont>
    <p:embeddedFont>
      <p:font typeface="Inter Light" charset="1" panose="02000503000000020004"/>
      <p:regular r:id="rId42"/>
    </p:embeddedFont>
    <p:embeddedFont>
      <p:font typeface="Inter Medium" charset="1" panose="02000503000000020004"/>
      <p:regular r:id="rId43"/>
    </p:embeddedFont>
    <p:embeddedFont>
      <p:font typeface="Inter Semi-Bold" charset="1" panose="02000503000000020004"/>
      <p:regular r:id="rId44"/>
    </p:embeddedFont>
    <p:embeddedFont>
      <p:font typeface="Inter Ultra-Bold" charset="1" panose="02000503000000020004"/>
      <p:regular r:id="rId45"/>
    </p:embeddedFont>
    <p:embeddedFont>
      <p:font typeface="Inter Heavy" charset="1" panose="0200050300000002000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5401354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661885" y="356327"/>
            <a:ext cx="1194830" cy="1344746"/>
          </a:xfrm>
          <a:custGeom>
            <a:avLst/>
            <a:gdLst/>
            <a:ahLst/>
            <a:cxnLst/>
            <a:rect r="r" b="b" t="t" l="l"/>
            <a:pathLst>
              <a:path h="1344746" w="1194830">
                <a:moveTo>
                  <a:pt x="0" y="0"/>
                </a:moveTo>
                <a:lnTo>
                  <a:pt x="1194830" y="0"/>
                </a:lnTo>
                <a:lnTo>
                  <a:pt x="1194830" y="1344746"/>
                </a:lnTo>
                <a:lnTo>
                  <a:pt x="0" y="1344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73" t="0" r="-627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12745" y="2657546"/>
            <a:ext cx="5913191" cy="4971908"/>
          </a:xfrm>
          <a:custGeom>
            <a:avLst/>
            <a:gdLst/>
            <a:ahLst/>
            <a:cxnLst/>
            <a:rect r="r" b="b" t="t" l="l"/>
            <a:pathLst>
              <a:path h="4971908" w="5913191">
                <a:moveTo>
                  <a:pt x="0" y="0"/>
                </a:moveTo>
                <a:lnTo>
                  <a:pt x="5913192" y="0"/>
                </a:lnTo>
                <a:lnTo>
                  <a:pt x="5913192" y="4971908"/>
                </a:lnTo>
                <a:lnTo>
                  <a:pt x="0" y="4971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4160" y="2247270"/>
            <a:ext cx="7579840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Power BI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4160" y="3648025"/>
            <a:ext cx="10375827" cy="171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HR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6054" y="1125088"/>
            <a:ext cx="3469753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Capstone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9281" y="5934754"/>
            <a:ext cx="3734799" cy="169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1"/>
              </a:lnSpc>
            </a:pPr>
            <a:r>
              <a:rPr lang="en-US" sz="2392" spc="203">
                <a:solidFill>
                  <a:srgbClr val="FFFFFF"/>
                </a:solidFill>
                <a:latin typeface="Agrandir Narrow Bold"/>
              </a:rPr>
              <a:t>Team members: </a:t>
            </a:r>
          </a:p>
          <a:p>
            <a:pPr>
              <a:lnSpc>
                <a:spcPts val="2631"/>
              </a:lnSpc>
            </a:pPr>
            <a:r>
              <a:rPr lang="en-US" sz="2392" spc="203">
                <a:solidFill>
                  <a:srgbClr val="FFFFFF"/>
                </a:solidFill>
                <a:latin typeface="Agrandir Narrow Bold"/>
              </a:rPr>
              <a:t>K J R Krithika</a:t>
            </a:r>
          </a:p>
          <a:p>
            <a:pPr>
              <a:lnSpc>
                <a:spcPts val="2631"/>
              </a:lnSpc>
            </a:pPr>
            <a:r>
              <a:rPr lang="en-US" sz="2392" spc="203">
                <a:solidFill>
                  <a:srgbClr val="FFFFFF"/>
                </a:solidFill>
                <a:latin typeface="Agrandir Narrow Bold"/>
              </a:rPr>
              <a:t>Rabab</a:t>
            </a:r>
          </a:p>
          <a:p>
            <a:pPr>
              <a:lnSpc>
                <a:spcPts val="2631"/>
              </a:lnSpc>
            </a:pPr>
            <a:r>
              <a:rPr lang="en-US" sz="2392" spc="203">
                <a:solidFill>
                  <a:srgbClr val="FFFFFF"/>
                </a:solidFill>
                <a:latin typeface="Agrandir Narrow Bold"/>
              </a:rPr>
              <a:t>Samyuktha</a:t>
            </a:r>
          </a:p>
          <a:p>
            <a:pPr>
              <a:lnSpc>
                <a:spcPts val="2631"/>
              </a:lnSpc>
            </a:pPr>
            <a:r>
              <a:rPr lang="en-US" sz="2392" spc="203">
                <a:solidFill>
                  <a:srgbClr val="FFFFFF"/>
                </a:solidFill>
                <a:latin typeface="Agrandir Narrow Bold"/>
              </a:rPr>
              <a:t>Mansi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4160" y="8027849"/>
            <a:ext cx="5132793" cy="30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Inter"/>
              </a:rPr>
              <a:t>Date: 7th September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1151592" y="7078008"/>
            <a:ext cx="4081819" cy="278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0"/>
              </a:lnSpc>
            </a:pPr>
            <a:r>
              <a:rPr lang="en-US" sz="1700" spc="144">
                <a:solidFill>
                  <a:srgbClr val="FFFFFF"/>
                </a:solidFill>
                <a:latin typeface="Agrandir Narrow Bold"/>
              </a:rPr>
              <a:t>United Network of Professionals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637793" y="-386531"/>
            <a:ext cx="0" cy="11126024"/>
          </a:xfrm>
          <a:prstGeom prst="line">
            <a:avLst/>
          </a:prstGeom>
          <a:ln cap="flat" w="381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716683" y="8715683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7" y="0"/>
                </a:lnTo>
                <a:lnTo>
                  <a:pt x="542617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57020" y="8807270"/>
            <a:ext cx="261943" cy="359442"/>
          </a:xfrm>
          <a:custGeom>
            <a:avLst/>
            <a:gdLst/>
            <a:ahLst/>
            <a:cxnLst/>
            <a:rect r="r" b="b" t="t" l="l"/>
            <a:pathLst>
              <a:path h="359442" w="261943">
                <a:moveTo>
                  <a:pt x="0" y="0"/>
                </a:moveTo>
                <a:lnTo>
                  <a:pt x="261943" y="0"/>
                </a:lnTo>
                <a:lnTo>
                  <a:pt x="261943" y="359442"/>
                </a:lnTo>
                <a:lnTo>
                  <a:pt x="0" y="359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16683" y="7855718"/>
            <a:ext cx="542617" cy="542617"/>
          </a:xfrm>
          <a:custGeom>
            <a:avLst/>
            <a:gdLst/>
            <a:ahLst/>
            <a:cxnLst/>
            <a:rect r="r" b="b" t="t" l="l"/>
            <a:pathLst>
              <a:path h="542617" w="542617">
                <a:moveTo>
                  <a:pt x="0" y="0"/>
                </a:moveTo>
                <a:lnTo>
                  <a:pt x="542617" y="0"/>
                </a:lnTo>
                <a:lnTo>
                  <a:pt x="542617" y="542617"/>
                </a:lnTo>
                <a:lnTo>
                  <a:pt x="0" y="54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34379" y="8008885"/>
            <a:ext cx="307226" cy="236284"/>
          </a:xfrm>
          <a:custGeom>
            <a:avLst/>
            <a:gdLst/>
            <a:ahLst/>
            <a:cxnLst/>
            <a:rect r="r" b="b" t="t" l="l"/>
            <a:pathLst>
              <a:path h="236284" w="307226">
                <a:moveTo>
                  <a:pt x="0" y="0"/>
                </a:moveTo>
                <a:lnTo>
                  <a:pt x="307225" y="0"/>
                </a:lnTo>
                <a:lnTo>
                  <a:pt x="307225" y="236284"/>
                </a:lnTo>
                <a:lnTo>
                  <a:pt x="0" y="2362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934731" y="3502698"/>
            <a:ext cx="8799953" cy="3281603"/>
            <a:chOff x="0" y="0"/>
            <a:chExt cx="2317683" cy="8642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17683" cy="864291"/>
            </a:xfrm>
            <a:custGeom>
              <a:avLst/>
              <a:gdLst/>
              <a:ahLst/>
              <a:cxnLst/>
              <a:rect r="r" b="b" t="t" l="l"/>
              <a:pathLst>
                <a:path h="864291" w="2317683">
                  <a:moveTo>
                    <a:pt x="0" y="0"/>
                  </a:moveTo>
                  <a:lnTo>
                    <a:pt x="2317683" y="0"/>
                  </a:lnTo>
                  <a:lnTo>
                    <a:pt x="2317683" y="864291"/>
                  </a:lnTo>
                  <a:lnTo>
                    <a:pt x="0" y="864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714878" y="4608952"/>
            <a:ext cx="7239660" cy="120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0710" y="7932685"/>
            <a:ext cx="3498499" cy="35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>
                <a:solidFill>
                  <a:srgbClr val="FFFFFF"/>
                </a:solidFill>
                <a:latin typeface="Agrandir Narrow Bold"/>
              </a:rPr>
              <a:t>krithi224.raj@gmail.com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34684" y="8809333"/>
            <a:ext cx="2744525" cy="35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>
                <a:solidFill>
                  <a:srgbClr val="FFFFFF"/>
                </a:solidFill>
                <a:latin typeface="Agrandir Narrow Bold"/>
              </a:rPr>
              <a:t>+91 9014226982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661885" y="356327"/>
            <a:ext cx="1194830" cy="1344746"/>
          </a:xfrm>
          <a:custGeom>
            <a:avLst/>
            <a:gdLst/>
            <a:ahLst/>
            <a:cxnLst/>
            <a:rect r="r" b="b" t="t" l="l"/>
            <a:pathLst>
              <a:path h="1344746" w="1194830">
                <a:moveTo>
                  <a:pt x="0" y="0"/>
                </a:moveTo>
                <a:lnTo>
                  <a:pt x="1194830" y="0"/>
                </a:lnTo>
                <a:lnTo>
                  <a:pt x="1194830" y="1344746"/>
                </a:lnTo>
                <a:lnTo>
                  <a:pt x="0" y="13447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273" t="0" r="-6273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304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2736" y="5572338"/>
            <a:ext cx="2097071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KPI’s (Key Performance Indicators)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12429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Employee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2122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</a:rPr>
              <a:t>Employee Qualification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13044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Salary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28807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94264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26884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59177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62736" y="7666072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Satisfaction level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12429" y="7666072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Employee’s Worklife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62122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Insights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661885" y="356327"/>
            <a:ext cx="1194830" cy="1344746"/>
          </a:xfrm>
          <a:custGeom>
            <a:avLst/>
            <a:gdLst/>
            <a:ahLst/>
            <a:cxnLst/>
            <a:rect r="r" b="b" t="t" l="l"/>
            <a:pathLst>
              <a:path h="1344746" w="1194830">
                <a:moveTo>
                  <a:pt x="0" y="0"/>
                </a:moveTo>
                <a:lnTo>
                  <a:pt x="1194830" y="0"/>
                </a:lnTo>
                <a:lnTo>
                  <a:pt x="1194830" y="1344746"/>
                </a:lnTo>
                <a:lnTo>
                  <a:pt x="0" y="1344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73" t="0" r="-6273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559239" y="3307821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9239" y="4321286"/>
            <a:ext cx="5870874" cy="365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HR Data is basically the process of collecting and analyzing Human Resource (HR) data in order to improve an organization’s workforce performance.</a:t>
            </a: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Also called as Talent analytics, People analytics or even Workforce analytics.</a:t>
            </a: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It is any personal data relating to Data Subjects in the sense of staff members, i.e. employees, candidates, trainees, temporary workers, or retirees.</a:t>
            </a: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This data collected mainly focuses on the attrition of the employees at the company and is arranged in the relevant order.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661885" y="356327"/>
            <a:ext cx="1194830" cy="1344746"/>
          </a:xfrm>
          <a:custGeom>
            <a:avLst/>
            <a:gdLst/>
            <a:ahLst/>
            <a:cxnLst/>
            <a:rect r="r" b="b" t="t" l="l"/>
            <a:pathLst>
              <a:path h="1344746" w="1194830">
                <a:moveTo>
                  <a:pt x="0" y="0"/>
                </a:moveTo>
                <a:lnTo>
                  <a:pt x="1194830" y="0"/>
                </a:lnTo>
                <a:lnTo>
                  <a:pt x="1194830" y="1344746"/>
                </a:lnTo>
                <a:lnTo>
                  <a:pt x="0" y="1344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73" t="0" r="-6273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1960103"/>
          <a:ext cx="16230600" cy="7298197"/>
        </p:xfrm>
        <a:graphic>
          <a:graphicData uri="http://schemas.openxmlformats.org/drawingml/2006/table">
            <a:tbl>
              <a:tblPr/>
              <a:tblGrid>
                <a:gridCol w="4325527"/>
                <a:gridCol w="4258939"/>
                <a:gridCol w="3984464"/>
                <a:gridCol w="3661670"/>
              </a:tblGrid>
              <a:tr h="36072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15"/>
                        </a:lnSpc>
                        <a:defRPr/>
                      </a:pPr>
                      <a:r>
                        <a:rPr lang="en-US" sz="3599">
                          <a:solidFill>
                            <a:srgbClr val="202354"/>
                          </a:solidFill>
                          <a:latin typeface="Days"/>
                        </a:rPr>
                        <a:t>6.50K</a:t>
                      </a:r>
                      <a:endParaRPr lang="en-US" sz="1100"/>
                    </a:p>
                    <a:p>
                      <a:pPr algn="ctr">
                        <a:lnSpc>
                          <a:spcPts val="3815"/>
                        </a:lnSpc>
                      </a:pPr>
                      <a:r>
                        <a:rPr lang="en-US" sz="3599">
                          <a:solidFill>
                            <a:srgbClr val="202354"/>
                          </a:solidFill>
                          <a:latin typeface="Days"/>
                        </a:rPr>
                        <a:t> </a:t>
                      </a:r>
                    </a:p>
                    <a:p>
                      <a:pPr algn="ctr" marL="0" indent="0" lvl="0">
                        <a:lnSpc>
                          <a:spcPts val="2649"/>
                        </a:lnSpc>
                        <a:spcBef>
                          <a:spcPct val="0"/>
                        </a:spcBef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AVERAGE MONTHLY INCOME</a:t>
                      </a:r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15"/>
                        </a:lnSpc>
                        <a:defRPr/>
                      </a:pPr>
                      <a:r>
                        <a:rPr lang="en-US" sz="3599">
                          <a:solidFill>
                            <a:srgbClr val="202354"/>
                          </a:solidFill>
                          <a:latin typeface="Days"/>
                        </a:rPr>
                        <a:t>1470</a:t>
                      </a:r>
                      <a:endParaRPr lang="en-US" sz="1100"/>
                    </a:p>
                    <a:p>
                      <a:pPr algn="ctr">
                        <a:lnSpc>
                          <a:spcPts val="2649"/>
                        </a:lnSpc>
                      </a:pPr>
                    </a:p>
                    <a:p>
                      <a:pPr algn="ctr" marL="0" indent="0" lvl="0">
                        <a:lnSpc>
                          <a:spcPts val="2649"/>
                        </a:lnSpc>
                        <a:spcBef>
                          <a:spcPct val="0"/>
                        </a:spcBef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TOTAL </a:t>
                      </a: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EMPLOYEES</a:t>
                      </a:r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15"/>
                        </a:lnSpc>
                        <a:defRPr/>
                      </a:pPr>
                      <a:r>
                        <a:rPr lang="en-US" sz="3599">
                          <a:solidFill>
                            <a:srgbClr val="202354"/>
                          </a:solidFill>
                          <a:latin typeface="Days"/>
                        </a:rPr>
                        <a:t>237</a:t>
                      </a:r>
                      <a:endParaRPr lang="en-US" sz="1100"/>
                    </a:p>
                    <a:p>
                      <a:pPr algn="ctr">
                        <a:lnSpc>
                          <a:spcPts val="2649"/>
                        </a:lnSpc>
                      </a:pPr>
                    </a:p>
                    <a:p>
                      <a:pPr algn="ctr">
                        <a:lnSpc>
                          <a:spcPts val="2649"/>
                        </a:lnSpc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TOTAL EMPLOYEES </a:t>
                      </a:r>
                    </a:p>
                    <a:p>
                      <a:pPr algn="ctr" marL="0" indent="0" lvl="0">
                        <a:lnSpc>
                          <a:spcPts val="2649"/>
                        </a:lnSpc>
                        <a:spcBef>
                          <a:spcPct val="0"/>
                        </a:spcBef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(YES TO ATRRITION)</a:t>
                      </a:r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15"/>
                        </a:lnSpc>
                        <a:defRPr/>
                      </a:pPr>
                      <a:r>
                        <a:rPr lang="en-US" sz="3599">
                          <a:solidFill>
                            <a:srgbClr val="202354"/>
                          </a:solidFill>
                          <a:latin typeface="Days"/>
                        </a:rPr>
                        <a:t>1233</a:t>
                      </a:r>
                      <a:endParaRPr lang="en-US" sz="1100"/>
                    </a:p>
                    <a:p>
                      <a:pPr algn="ctr">
                        <a:lnSpc>
                          <a:spcPts val="3815"/>
                        </a:lnSpc>
                      </a:pPr>
                    </a:p>
                    <a:p>
                      <a:pPr algn="ctr">
                        <a:lnSpc>
                          <a:spcPts val="2649"/>
                        </a:lnSpc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TOTAL EMPLOYEES</a:t>
                      </a:r>
                    </a:p>
                    <a:p>
                      <a:pPr algn="ctr" marL="0" indent="0" lvl="0">
                        <a:lnSpc>
                          <a:spcPts val="2649"/>
                        </a:lnSpc>
                        <a:spcBef>
                          <a:spcPct val="0"/>
                        </a:spcBef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(NO TO ATRRITION)</a:t>
                      </a:r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36909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15"/>
                        </a:lnSpc>
                        <a:defRPr/>
                      </a:pPr>
                      <a:r>
                        <a:rPr lang="en-US" sz="3599">
                          <a:solidFill>
                            <a:srgbClr val="202354"/>
                          </a:solidFill>
                          <a:latin typeface="Days"/>
                        </a:rPr>
                        <a:t>87</a:t>
                      </a:r>
                      <a:endParaRPr lang="en-US" sz="1100"/>
                    </a:p>
                    <a:p>
                      <a:pPr algn="ctr">
                        <a:lnSpc>
                          <a:spcPts val="3815"/>
                        </a:lnSpc>
                      </a:pPr>
                    </a:p>
                    <a:p>
                      <a:pPr algn="ctr">
                        <a:lnSpc>
                          <a:spcPts val="2650"/>
                        </a:lnSpc>
                      </a:pPr>
                      <a:r>
                        <a:rPr lang="en-US" sz="2500">
                          <a:solidFill>
                            <a:srgbClr val="202354"/>
                          </a:solidFill>
                          <a:latin typeface="Agrandir Narrow"/>
                        </a:rPr>
                        <a:t>TOTAL NO. OF FEMALES</a:t>
                      </a:r>
                    </a:p>
                    <a:p>
                      <a:pPr algn="ctr" marL="0" indent="0" lvl="0">
                        <a:lnSpc>
                          <a:spcPts val="2650"/>
                        </a:lnSpc>
                        <a:spcBef>
                          <a:spcPct val="0"/>
                        </a:spcBef>
                      </a:pPr>
                      <a:r>
                        <a:rPr lang="en-US" sz="2500">
                          <a:solidFill>
                            <a:srgbClr val="202354"/>
                          </a:solidFill>
                          <a:latin typeface="Agrandir Narrow"/>
                        </a:rPr>
                        <a:t>(YES TO ATRRITION)</a:t>
                      </a:r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15"/>
                        </a:lnSpc>
                        <a:defRPr/>
                      </a:pPr>
                      <a:r>
                        <a:rPr lang="en-US" sz="3599">
                          <a:solidFill>
                            <a:srgbClr val="202354"/>
                          </a:solidFill>
                          <a:latin typeface="Days"/>
                        </a:rPr>
                        <a:t>732</a:t>
                      </a:r>
                      <a:endParaRPr lang="en-US" sz="1100"/>
                    </a:p>
                    <a:p>
                      <a:pPr algn="ctr">
                        <a:lnSpc>
                          <a:spcPts val="3815"/>
                        </a:lnSpc>
                      </a:pPr>
                    </a:p>
                    <a:p>
                      <a:pPr algn="ctr">
                        <a:lnSpc>
                          <a:spcPts val="2649"/>
                        </a:lnSpc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TOTAL NO. OF MALES</a:t>
                      </a:r>
                    </a:p>
                    <a:p>
                      <a:pPr algn="ctr" marL="0" indent="0" lvl="0">
                        <a:lnSpc>
                          <a:spcPts val="2649"/>
                        </a:lnSpc>
                        <a:spcBef>
                          <a:spcPct val="0"/>
                        </a:spcBef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(NO TO ATTRITION)</a:t>
                      </a:r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15"/>
                        </a:lnSpc>
                        <a:defRPr/>
                      </a:pPr>
                      <a:r>
                        <a:rPr lang="en-US" sz="3599">
                          <a:solidFill>
                            <a:srgbClr val="202354"/>
                          </a:solidFill>
                          <a:latin typeface="Days"/>
                        </a:rPr>
                        <a:t>501</a:t>
                      </a:r>
                      <a:endParaRPr lang="en-US" sz="1100"/>
                    </a:p>
                    <a:p>
                      <a:pPr algn="ctr">
                        <a:lnSpc>
                          <a:spcPts val="3815"/>
                        </a:lnSpc>
                      </a:pPr>
                    </a:p>
                    <a:p>
                      <a:pPr algn="ctr">
                        <a:lnSpc>
                          <a:spcPts val="2649"/>
                        </a:lnSpc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TOTAL NO. OF FEMALES</a:t>
                      </a:r>
                    </a:p>
                    <a:p>
                      <a:pPr algn="ctr" marL="0" indent="0" lvl="0">
                        <a:lnSpc>
                          <a:spcPts val="2649"/>
                        </a:lnSpc>
                        <a:spcBef>
                          <a:spcPct val="0"/>
                        </a:spcBef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(NO TO ATRRITION)</a:t>
                      </a:r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815"/>
                        </a:lnSpc>
                        <a:defRPr/>
                      </a:pPr>
                      <a:r>
                        <a:rPr lang="en-US" sz="3599">
                          <a:solidFill>
                            <a:srgbClr val="202354"/>
                          </a:solidFill>
                          <a:latin typeface="Days"/>
                        </a:rPr>
                        <a:t>150</a:t>
                      </a:r>
                      <a:endParaRPr lang="en-US" sz="1100"/>
                    </a:p>
                    <a:p>
                      <a:pPr algn="ctr">
                        <a:lnSpc>
                          <a:spcPts val="3815"/>
                        </a:lnSpc>
                      </a:pPr>
                    </a:p>
                    <a:p>
                      <a:pPr algn="ctr">
                        <a:lnSpc>
                          <a:spcPts val="2649"/>
                        </a:lnSpc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TOTAL NO. OF MALES</a:t>
                      </a:r>
                    </a:p>
                    <a:p>
                      <a:pPr algn="ctr" marL="0" indent="0" lvl="0">
                        <a:lnSpc>
                          <a:spcPts val="2649"/>
                        </a:lnSpc>
                        <a:spcBef>
                          <a:spcPct val="0"/>
                        </a:spcBef>
                      </a:pPr>
                      <a:r>
                        <a:rPr lang="en-US" sz="2499">
                          <a:solidFill>
                            <a:srgbClr val="202354"/>
                          </a:solidFill>
                          <a:latin typeface="Agrandir Narrow"/>
                        </a:rPr>
                        <a:t>(YES TO ATRRITION)</a:t>
                      </a:r>
                    </a:p>
                  </a:txBody>
                  <a:tcPr marL="299753" marR="299753" marT="299753" marB="299753" anchor="ctr">
                    <a:lnL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94D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3422550" y="519113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666">
                <a:solidFill>
                  <a:srgbClr val="FFFFFF"/>
                </a:solidFill>
                <a:latin typeface="Open Sauce Medium"/>
              </a:rPr>
              <a:t>KPI’S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661885" y="356327"/>
            <a:ext cx="1194830" cy="1344746"/>
          </a:xfrm>
          <a:custGeom>
            <a:avLst/>
            <a:gdLst/>
            <a:ahLst/>
            <a:cxnLst/>
            <a:rect r="r" b="b" t="t" l="l"/>
            <a:pathLst>
              <a:path h="1344746" w="1194830">
                <a:moveTo>
                  <a:pt x="0" y="0"/>
                </a:moveTo>
                <a:lnTo>
                  <a:pt x="1194830" y="0"/>
                </a:lnTo>
                <a:lnTo>
                  <a:pt x="1194830" y="1344746"/>
                </a:lnTo>
                <a:lnTo>
                  <a:pt x="0" y="1344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73" t="0" r="-6273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5200" y="972216"/>
            <a:ext cx="15797601" cy="8286084"/>
            <a:chOff x="0" y="0"/>
            <a:chExt cx="4160685" cy="21823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0685" cy="2182343"/>
            </a:xfrm>
            <a:custGeom>
              <a:avLst/>
              <a:gdLst/>
              <a:ahLst/>
              <a:cxnLst/>
              <a:rect r="r" b="b" t="t" l="l"/>
              <a:pathLst>
                <a:path h="2182343" w="4160685">
                  <a:moveTo>
                    <a:pt x="0" y="0"/>
                  </a:moveTo>
                  <a:lnTo>
                    <a:pt x="4160685" y="0"/>
                  </a:lnTo>
                  <a:lnTo>
                    <a:pt x="4160685" y="2182343"/>
                  </a:lnTo>
                  <a:lnTo>
                    <a:pt x="0" y="218234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7040" y="1165123"/>
            <a:ext cx="15433919" cy="7956755"/>
          </a:xfrm>
          <a:custGeom>
            <a:avLst/>
            <a:gdLst/>
            <a:ahLst/>
            <a:cxnLst/>
            <a:rect r="r" b="b" t="t" l="l"/>
            <a:pathLst>
              <a:path h="7956755" w="15433919">
                <a:moveTo>
                  <a:pt x="0" y="0"/>
                </a:moveTo>
                <a:lnTo>
                  <a:pt x="15433920" y="0"/>
                </a:lnTo>
                <a:lnTo>
                  <a:pt x="15433920" y="7956754"/>
                </a:lnTo>
                <a:lnTo>
                  <a:pt x="0" y="795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17" r="0" b="-425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61885" y="356327"/>
            <a:ext cx="1194830" cy="1344746"/>
          </a:xfrm>
          <a:custGeom>
            <a:avLst/>
            <a:gdLst/>
            <a:ahLst/>
            <a:cxnLst/>
            <a:rect r="r" b="b" t="t" l="l"/>
            <a:pathLst>
              <a:path h="1344746" w="1194830">
                <a:moveTo>
                  <a:pt x="0" y="0"/>
                </a:moveTo>
                <a:lnTo>
                  <a:pt x="1194830" y="0"/>
                </a:lnTo>
                <a:lnTo>
                  <a:pt x="1194830" y="1344746"/>
                </a:lnTo>
                <a:lnTo>
                  <a:pt x="0" y="1344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73" t="0" r="-6273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5200" y="972216"/>
            <a:ext cx="15797601" cy="8519880"/>
            <a:chOff x="0" y="0"/>
            <a:chExt cx="4160685" cy="22439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0685" cy="2243919"/>
            </a:xfrm>
            <a:custGeom>
              <a:avLst/>
              <a:gdLst/>
              <a:ahLst/>
              <a:cxnLst/>
              <a:rect r="r" b="b" t="t" l="l"/>
              <a:pathLst>
                <a:path h="2243919" w="4160685">
                  <a:moveTo>
                    <a:pt x="0" y="0"/>
                  </a:moveTo>
                  <a:lnTo>
                    <a:pt x="4160685" y="0"/>
                  </a:lnTo>
                  <a:lnTo>
                    <a:pt x="4160685" y="2243919"/>
                  </a:lnTo>
                  <a:lnTo>
                    <a:pt x="0" y="2243919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2141" y="1210541"/>
            <a:ext cx="15243717" cy="8047759"/>
          </a:xfrm>
          <a:custGeom>
            <a:avLst/>
            <a:gdLst/>
            <a:ahLst/>
            <a:cxnLst/>
            <a:rect r="r" b="b" t="t" l="l"/>
            <a:pathLst>
              <a:path h="8047759" w="15243717">
                <a:moveTo>
                  <a:pt x="0" y="0"/>
                </a:moveTo>
                <a:lnTo>
                  <a:pt x="15243718" y="0"/>
                </a:lnTo>
                <a:lnTo>
                  <a:pt x="15243718" y="8047759"/>
                </a:lnTo>
                <a:lnTo>
                  <a:pt x="0" y="8047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59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61885" y="356327"/>
            <a:ext cx="1194830" cy="1344746"/>
          </a:xfrm>
          <a:custGeom>
            <a:avLst/>
            <a:gdLst/>
            <a:ahLst/>
            <a:cxnLst/>
            <a:rect r="r" b="b" t="t" l="l"/>
            <a:pathLst>
              <a:path h="1344746" w="1194830">
                <a:moveTo>
                  <a:pt x="0" y="0"/>
                </a:moveTo>
                <a:lnTo>
                  <a:pt x="1194830" y="0"/>
                </a:lnTo>
                <a:lnTo>
                  <a:pt x="1194830" y="1344746"/>
                </a:lnTo>
                <a:lnTo>
                  <a:pt x="0" y="1344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73" t="0" r="-6273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5200" y="972216"/>
            <a:ext cx="15797601" cy="8519880"/>
            <a:chOff x="0" y="0"/>
            <a:chExt cx="4160685" cy="22439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0685" cy="2243919"/>
            </a:xfrm>
            <a:custGeom>
              <a:avLst/>
              <a:gdLst/>
              <a:ahLst/>
              <a:cxnLst/>
              <a:rect r="r" b="b" t="t" l="l"/>
              <a:pathLst>
                <a:path h="2243919" w="4160685">
                  <a:moveTo>
                    <a:pt x="0" y="0"/>
                  </a:moveTo>
                  <a:lnTo>
                    <a:pt x="4160685" y="0"/>
                  </a:lnTo>
                  <a:lnTo>
                    <a:pt x="4160685" y="2243919"/>
                  </a:lnTo>
                  <a:lnTo>
                    <a:pt x="0" y="2243919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5336" y="1239063"/>
            <a:ext cx="15357328" cy="8019237"/>
          </a:xfrm>
          <a:custGeom>
            <a:avLst/>
            <a:gdLst/>
            <a:ahLst/>
            <a:cxnLst/>
            <a:rect r="r" b="b" t="t" l="l"/>
            <a:pathLst>
              <a:path h="8019237" w="15357328">
                <a:moveTo>
                  <a:pt x="0" y="0"/>
                </a:moveTo>
                <a:lnTo>
                  <a:pt x="15357328" y="0"/>
                </a:lnTo>
                <a:lnTo>
                  <a:pt x="15357328" y="8019237"/>
                </a:lnTo>
                <a:lnTo>
                  <a:pt x="0" y="8019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6" t="0" r="-326" b="-368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61885" y="356327"/>
            <a:ext cx="1194830" cy="1344746"/>
          </a:xfrm>
          <a:custGeom>
            <a:avLst/>
            <a:gdLst/>
            <a:ahLst/>
            <a:cxnLst/>
            <a:rect r="r" b="b" t="t" l="l"/>
            <a:pathLst>
              <a:path h="1344746" w="1194830">
                <a:moveTo>
                  <a:pt x="0" y="0"/>
                </a:moveTo>
                <a:lnTo>
                  <a:pt x="1194830" y="0"/>
                </a:lnTo>
                <a:lnTo>
                  <a:pt x="1194830" y="1344746"/>
                </a:lnTo>
                <a:lnTo>
                  <a:pt x="0" y="1344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73" t="0" r="-6273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5200" y="972216"/>
            <a:ext cx="15797601" cy="8519880"/>
            <a:chOff x="0" y="0"/>
            <a:chExt cx="4160685" cy="22439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0685" cy="2243919"/>
            </a:xfrm>
            <a:custGeom>
              <a:avLst/>
              <a:gdLst/>
              <a:ahLst/>
              <a:cxnLst/>
              <a:rect r="r" b="b" t="t" l="l"/>
              <a:pathLst>
                <a:path h="2243919" w="4160685">
                  <a:moveTo>
                    <a:pt x="0" y="0"/>
                  </a:moveTo>
                  <a:lnTo>
                    <a:pt x="4160685" y="0"/>
                  </a:lnTo>
                  <a:lnTo>
                    <a:pt x="4160685" y="2243919"/>
                  </a:lnTo>
                  <a:lnTo>
                    <a:pt x="0" y="2243919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6682" y="1187315"/>
            <a:ext cx="15357941" cy="8089680"/>
          </a:xfrm>
          <a:custGeom>
            <a:avLst/>
            <a:gdLst/>
            <a:ahLst/>
            <a:cxnLst/>
            <a:rect r="r" b="b" t="t" l="l"/>
            <a:pathLst>
              <a:path h="8089680" w="15357941">
                <a:moveTo>
                  <a:pt x="0" y="0"/>
                </a:moveTo>
                <a:lnTo>
                  <a:pt x="15357941" y="0"/>
                </a:lnTo>
                <a:lnTo>
                  <a:pt x="15357941" y="8089681"/>
                </a:lnTo>
                <a:lnTo>
                  <a:pt x="0" y="8089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71" r="0" b="-12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61885" y="356327"/>
            <a:ext cx="1194830" cy="1344746"/>
          </a:xfrm>
          <a:custGeom>
            <a:avLst/>
            <a:gdLst/>
            <a:ahLst/>
            <a:cxnLst/>
            <a:rect r="r" b="b" t="t" l="l"/>
            <a:pathLst>
              <a:path h="1344746" w="1194830">
                <a:moveTo>
                  <a:pt x="0" y="0"/>
                </a:moveTo>
                <a:lnTo>
                  <a:pt x="1194830" y="0"/>
                </a:lnTo>
                <a:lnTo>
                  <a:pt x="1194830" y="1344746"/>
                </a:lnTo>
                <a:lnTo>
                  <a:pt x="0" y="1344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73" t="0" r="-6273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03935" y="2482277"/>
            <a:ext cx="11356751" cy="6323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018" indent="-245009" lvl="1">
              <a:lnSpc>
                <a:spcPts val="3336"/>
              </a:lnSpc>
              <a:buFont typeface="Arial"/>
              <a:buChar char="•"/>
            </a:pPr>
            <a:r>
              <a:rPr lang="en-US" sz="2269">
                <a:solidFill>
                  <a:srgbClr val="000000"/>
                </a:solidFill>
                <a:latin typeface="Open Sauce Light"/>
              </a:rPr>
              <a:t>The Attrition rate is approximately 16.12%, which means that about 16.12% employees are considering or planning to leave the organization. The organization should continue to monitor and take proactive steps to reduce attrition. </a:t>
            </a:r>
            <a:r>
              <a:rPr lang="en-US" sz="2269">
                <a:solidFill>
                  <a:srgbClr val="000000"/>
                </a:solidFill>
                <a:latin typeface="Open Sauce Light"/>
              </a:rPr>
              <a:t>The organization may focus on recruitment efforts to fill vacant positions.</a:t>
            </a:r>
          </a:p>
          <a:p>
            <a:pPr marL="490018" indent="-245009" lvl="1">
              <a:lnSpc>
                <a:spcPts val="3336"/>
              </a:lnSpc>
              <a:buFont typeface="Arial"/>
              <a:buChar char="•"/>
            </a:pPr>
            <a:r>
              <a:rPr lang="en-US" sz="2269">
                <a:solidFill>
                  <a:srgbClr val="000000"/>
                </a:solidFill>
                <a:latin typeface="Open Sauce Light"/>
              </a:rPr>
              <a:t>To improve employee retention, the organization should consider implementing retention strategies &amp; attract and retain top talent, the organization should frequently review its organization structure to ensure it remains competitive within the industry.</a:t>
            </a:r>
          </a:p>
          <a:p>
            <a:pPr marL="490018" indent="-245009" lvl="1">
              <a:lnSpc>
                <a:spcPts val="3336"/>
              </a:lnSpc>
              <a:buFont typeface="Arial"/>
              <a:buChar char="•"/>
            </a:pPr>
            <a:r>
              <a:rPr lang="en-US" sz="2269">
                <a:solidFill>
                  <a:srgbClr val="000000"/>
                </a:solidFill>
                <a:latin typeface="Open Sauce Light"/>
              </a:rPr>
              <a:t>The organization should evaluate its salary increase policies to align with the market trends and employee's expectations.</a:t>
            </a:r>
          </a:p>
          <a:p>
            <a:pPr marL="490018" indent="-245009" lvl="1">
              <a:lnSpc>
                <a:spcPts val="3336"/>
              </a:lnSpc>
              <a:buFont typeface="Arial"/>
              <a:buChar char="•"/>
            </a:pPr>
            <a:r>
              <a:rPr lang="en-US" sz="2269">
                <a:solidFill>
                  <a:srgbClr val="000000"/>
                </a:solidFill>
                <a:latin typeface="Open Sauce Light"/>
              </a:rPr>
              <a:t>Regularly benchmarking the performances of HR Metrics against the industry standards can provide valuable insights into where are improvements are needed.</a:t>
            </a:r>
          </a:p>
          <a:p>
            <a:pPr>
              <a:lnSpc>
                <a:spcPts val="333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290234" y="4454588"/>
            <a:ext cx="6543672" cy="88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 Medium"/>
              </a:rPr>
              <a:t>INSIGHTS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8903119" y="5381244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661885" y="356327"/>
            <a:ext cx="1194830" cy="1344746"/>
          </a:xfrm>
          <a:custGeom>
            <a:avLst/>
            <a:gdLst/>
            <a:ahLst/>
            <a:cxnLst/>
            <a:rect r="r" b="b" t="t" l="l"/>
            <a:pathLst>
              <a:path h="1344746" w="1194830">
                <a:moveTo>
                  <a:pt x="0" y="0"/>
                </a:moveTo>
                <a:lnTo>
                  <a:pt x="1194830" y="0"/>
                </a:lnTo>
                <a:lnTo>
                  <a:pt x="1194830" y="1344746"/>
                </a:lnTo>
                <a:lnTo>
                  <a:pt x="0" y="1344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73" t="0" r="-6273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DAFuy8V-MSM</dc:identifier>
  <dcterms:modified xsi:type="dcterms:W3CDTF">2011-08-01T06:04:30Z</dcterms:modified>
  <cp:revision>1</cp:revision>
  <dc:title>Capstone Project</dc:title>
</cp:coreProperties>
</file>